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7" r:id="rId4"/>
    <p:sldId id="260" r:id="rId5"/>
    <p:sldId id="285" r:id="rId6"/>
    <p:sldId id="314" r:id="rId7"/>
    <p:sldId id="315" r:id="rId8"/>
    <p:sldId id="318" r:id="rId9"/>
    <p:sldId id="316" r:id="rId10"/>
    <p:sldId id="317" r:id="rId11"/>
    <p:sldId id="307" r:id="rId12"/>
    <p:sldId id="283" r:id="rId13"/>
    <p:sldId id="284" r:id="rId14"/>
    <p:sldId id="259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88DA"/>
    <a:srgbClr val="EAF1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1728" autoAdjust="0"/>
  </p:normalViewPr>
  <p:slideViewPr>
    <p:cSldViewPr snapToGrid="0">
      <p:cViewPr varScale="1">
        <p:scale>
          <a:sx n="59" d="100"/>
          <a:sy n="59" d="100"/>
        </p:scale>
        <p:origin x="158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96ED9-BE47-46CD-8A45-A153F2320087}" type="datetimeFigureOut">
              <a:rPr lang="zh-CN" altLang="en-US" smtClean="0"/>
              <a:t>2023/5/2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3E793E-592F-4E0E-B0D8-2DF50E2D5C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774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E793E-592F-4E0E-B0D8-2DF50E2D5C4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6384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Gilroy"/>
              </a:rPr>
              <a:t>目前的机器人流水线从工程师或技术用户开始，他们需要将任务的要求转换为系统的代码。工程师坐在循环中，这意味着他们需要编写新的代码和规范来纠正机器人的行为。总的来说，这个过程是缓慢的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Gilroy"/>
              </a:rPr>
              <a:t>(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Gilroy"/>
              </a:rPr>
              <a:t>用户需要编写低级代码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Gilroy"/>
              </a:rPr>
              <a:t>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Gilroy"/>
              </a:rPr>
              <a:t>、昂贵的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Gilroy"/>
              </a:rPr>
              <a:t>(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Gilroy"/>
              </a:rPr>
              <a:t>需要具有深厚机器人知识的高技能用户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Gilroy"/>
              </a:rPr>
              <a:t>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Gilroy"/>
              </a:rPr>
              <a:t>和低效的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Gilroy"/>
              </a:rPr>
              <a:t>(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Gilroy"/>
              </a:rPr>
              <a:t>需要多次交互才能使事情正常工作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Gilroy"/>
              </a:rPr>
              <a:t>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Gilroy"/>
              </a:rPr>
              <a:t>。</a:t>
            </a:r>
            <a:endParaRPr lang="en-US" altLang="zh-CN" b="0" i="0" dirty="0">
              <a:solidFill>
                <a:srgbClr val="000000"/>
              </a:solidFill>
              <a:effectLst/>
              <a:latin typeface="Gilroy"/>
            </a:endParaRPr>
          </a:p>
          <a:p>
            <a:r>
              <a:rPr lang="en-US" altLang="zh-CN" b="0" i="0" dirty="0" err="1">
                <a:solidFill>
                  <a:srgbClr val="000000"/>
                </a:solidFill>
                <a:effectLst/>
                <a:latin typeface="Gilroy"/>
              </a:rPr>
              <a:t>ChatGPT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Gilroy"/>
              </a:rPr>
              <a:t>开启了一种新的机器人范式，并允许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Gilroy"/>
              </a:rPr>
              <a:t>(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Gilroy"/>
              </a:rPr>
              <a:t>可能是非技术的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Gilroy"/>
              </a:rPr>
              <a:t>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Gilroy"/>
              </a:rPr>
              <a:t>用户坐在循环中，在监控机器人性能的同时向大型语言模型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Gilroy"/>
              </a:rPr>
              <a:t>(LLM)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Gilroy"/>
              </a:rPr>
              <a:t>提供高级反馈。通过遵循我们的一组设计原则，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Gilroy"/>
              </a:rPr>
              <a:t>ChatGPT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Gilroy"/>
              </a:rPr>
              <a:t>可以为机器人场景生成代码。没有任何微调，我们利用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Gilroy"/>
              </a:rPr>
              <a:t>LLM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Gilroy"/>
              </a:rPr>
              <a:t>的知识来控制不同的机器人完成各种形式的任务。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E793E-592F-4E0E-B0D8-2DF50E2D5C4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934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Gilroy"/>
              </a:rPr>
              <a:t>首先，我们定义了一组高级机器人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Gilroy"/>
              </a:rPr>
              <a:t>api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Gilroy"/>
              </a:rPr>
              <a:t>或函数库。该库可以特定于特定的机器人，并且应该映射到来自机器人控制堆栈或感知库的现有低级实现。对高级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Gilroy"/>
              </a:rPr>
              <a:t>api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Gilroy"/>
              </a:rPr>
              <a:t>使用描述性名称是非常重要的，这样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Gilroy"/>
              </a:rPr>
              <a:t>ChatGPT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Gilroy"/>
              </a:rPr>
              <a:t>就可以对它们的行为进行推理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Gilroy"/>
              </a:rPr>
              <a:t>;</a:t>
            </a: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Gilroy"/>
              </a:rPr>
              <a:t>接下来，我们为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Gilroy"/>
              </a:rPr>
              <a:t>ChatGPT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Gilroy"/>
              </a:rPr>
              <a:t>编写一个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Gilroy"/>
              </a:rPr>
              <a:t>prompt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Gilroy"/>
              </a:rPr>
              <a:t>，它描述任务目标，同时还显式地说明高级库中的哪些函数可用。该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Gilroy"/>
              </a:rPr>
              <a:t>prompt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Gilroy"/>
              </a:rPr>
              <a:t>还可以包含有关任务约束的信息，或者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Gilroy"/>
              </a:rPr>
              <a:t>ChatGPT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Gilroy"/>
              </a:rPr>
              <a:t>应该如何形成其答案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Gilroy"/>
              </a:rPr>
              <a:t>(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Gilroy"/>
              </a:rPr>
              <a:t>指定的编码语言，使用辅助解析元素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Gilroy"/>
              </a:rPr>
              <a:t>);</a:t>
            </a: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Gilroy"/>
              </a:rPr>
              <a:t>在循环中，用户通过直接检查或使用模拟器来评估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Gilroy"/>
              </a:rPr>
              <a:t>ChatGPT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Gilroy"/>
              </a:rPr>
              <a:t>的代码输出。如果需要，用户可以使用自然语言向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Gilroy"/>
              </a:rPr>
              <a:t>ChatGPT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Gilroy"/>
              </a:rPr>
              <a:t>提供关于答案质量和安全性的反馈。</a:t>
            </a:r>
            <a:endParaRPr lang="en-US" altLang="zh-CN" b="0" i="0" dirty="0">
              <a:solidFill>
                <a:srgbClr val="000000"/>
              </a:solidFill>
              <a:effectLst/>
              <a:latin typeface="Gilroy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Gilroy"/>
              </a:rPr>
              <a:t>当用户对解决方案感到满意时，就可以将最终代码部署到机器人上。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E793E-592F-4E0E-B0D8-2DF50E2D5C4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1977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E793E-592F-4E0E-B0D8-2DF50E2D5C4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047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E793E-592F-4E0E-B0D8-2DF50E2D5C4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360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E793E-592F-4E0E-B0D8-2DF50E2D5C4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3080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Gilroy"/>
              </a:rPr>
              <a:t>我们可以定义高级函数，它们内部再去调用库函数。例如，名为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Gilroy"/>
              </a:rPr>
              <a:t>detect object(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Gilroy"/>
              </a:rPr>
              <a:t>对象名称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Gilroy"/>
              </a:rPr>
              <a:t>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Gilroy"/>
              </a:rPr>
              <a:t>的函数可以在内部链接到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Gilroy"/>
              </a:rPr>
              <a:t>OpenCV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Gilroy"/>
              </a:rPr>
              <a:t>函数或计算机视觉模型，而像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Gilroy"/>
              </a:rPr>
              <a:t>move to(x, y, z)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Gilroy"/>
              </a:rPr>
              <a:t>这样的函数可以在内部调用运动规划和避障函数、以及用于无人机的电机控制命令。在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Gilroy"/>
              </a:rPr>
              <a:t>prompt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Gilroy"/>
              </a:rPr>
              <a:t>中列出这样一组高级函数是使得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Gilroy"/>
              </a:rPr>
              <a:t>ChatGPT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Gilroy"/>
              </a:rPr>
              <a:t>创建合理逻辑序列和并正确执行的关键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E793E-592F-4E0E-B0D8-2DF50E2D5C4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82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E793E-592F-4E0E-B0D8-2DF50E2D5C4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063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D2D44B3-F13E-4EBF-A2AD-B594673988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2" y="-1"/>
            <a:ext cx="12188798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E7606CF-D202-4F2A-A7C3-D2304F7E34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6372" y="329344"/>
            <a:ext cx="9521628" cy="2387600"/>
          </a:xfrm>
        </p:spPr>
        <p:txBody>
          <a:bodyPr anchor="b"/>
          <a:lstStyle>
            <a:lvl1pPr algn="ctr">
              <a:defRPr sz="6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9466884-3D4F-4386-A60A-4D78F6B3DE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A6F584-20F5-4E43-89A5-1B54C6ADB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7D89E-89C1-4863-B532-564572C6CFFD}" type="datetimeFigureOut">
              <a:rPr lang="zh-CN" altLang="en-US" smtClean="0"/>
              <a:t>2023/5/2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3FD550-D22E-4A16-BC2E-86AD9FF24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4FCB4E-8C39-451A-A81A-920CEC893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BDDE-1DE4-4420-A7E8-F39F3CD196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109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59AF10-CC38-4819-9991-CD37DB126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4E74A96-ABCF-473E-87A7-AA213D6872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AE094B-4551-4FB6-9C06-4DA113052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7D89E-89C1-4863-B532-564572C6CFFD}" type="datetimeFigureOut">
              <a:rPr lang="zh-CN" altLang="en-US" smtClean="0"/>
              <a:t>2023/5/2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DFE982-C071-4F0F-82ED-1AC485000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622B78-36D3-412A-8F90-487C390CF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BDDE-1DE4-4420-A7E8-F39F3CD196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522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E441EBE-42C3-467E-883A-3262814459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CABF8F2-E696-470B-82E0-42D7A42293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920105-EA9D-4F85-A00F-B1F59AED2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7D89E-89C1-4863-B532-564572C6CFFD}" type="datetimeFigureOut">
              <a:rPr lang="zh-CN" altLang="en-US" smtClean="0"/>
              <a:t>2023/5/2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63A29B-CB1F-4C3F-B5FD-571272368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8EB7B-81CF-4B2E-94F8-90376163B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BDDE-1DE4-4420-A7E8-F39F3CD196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842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0DC95DB5-B023-4B71-A1CC-B29BB7F1CF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2" y="0"/>
            <a:ext cx="12188798" cy="68580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CD72796B-B9DC-4C54-B433-0500BB895EF5}"/>
              </a:ext>
            </a:extLst>
          </p:cNvPr>
          <p:cNvSpPr/>
          <p:nvPr userDrawn="1"/>
        </p:nvSpPr>
        <p:spPr>
          <a:xfrm>
            <a:off x="254333" y="946295"/>
            <a:ext cx="11683334" cy="56385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C8146BC-17D5-4B36-A693-396090C8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492" y="232207"/>
            <a:ext cx="8872710" cy="618548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9E0702-B1F3-4480-8630-F714EA820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218" y="1375352"/>
            <a:ext cx="10612581" cy="4602884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B028C2-DCF5-4799-AE93-7D33BCBC3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7D89E-89C1-4863-B532-564572C6CFFD}" type="datetimeFigureOut">
              <a:rPr lang="zh-CN" altLang="en-US" smtClean="0"/>
              <a:t>2023/5/2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D2E676-9758-40DC-81EE-D9435FF24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FBF383-97A8-4667-855B-EBEFBB8AF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BDDE-1DE4-4420-A7E8-F39F3CD196D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14ABF039-615E-4DE0-BB39-29C9EB385CAF}"/>
              </a:ext>
            </a:extLst>
          </p:cNvPr>
          <p:cNvSpPr/>
          <p:nvPr/>
        </p:nvSpPr>
        <p:spPr>
          <a:xfrm>
            <a:off x="0" y="235238"/>
            <a:ext cx="306162" cy="475818"/>
          </a:xfrm>
          <a:prstGeom prst="parallelogram">
            <a:avLst>
              <a:gd name="adj" fmla="val 4476"/>
            </a:avLst>
          </a:prstGeom>
          <a:solidFill>
            <a:srgbClr val="308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9" name="图片 18" descr="图片包含 游戏机, 画, 标志, 钟表&#10;&#10;描述已自动生成">
            <a:extLst>
              <a:ext uri="{FF2B5EF4-FFF2-40B4-BE49-F238E27FC236}">
                <a16:creationId xmlns:a16="http://schemas.microsoft.com/office/drawing/2014/main" id="{30B2DF4C-1557-4DA1-9746-B4F3E26687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535" y="181229"/>
            <a:ext cx="2381132" cy="55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49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7E7C36-9572-4FC3-9178-7951419EF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BD16A3-DD13-4E14-ADB8-532C02AB6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69278B-CC07-441C-9308-5CF8677D0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7D89E-89C1-4863-B532-564572C6CFFD}" type="datetimeFigureOut">
              <a:rPr lang="zh-CN" altLang="en-US" smtClean="0"/>
              <a:t>2023/5/2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B68E68-E7BF-47B9-8EAB-FE823F89F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C9317C-8CCB-4BCF-B96F-655178918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BDDE-1DE4-4420-A7E8-F39F3CD196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223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F91040-66DD-42DA-81CB-391FD482F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D54B84-B689-4E82-BA30-2CCA3CE28D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4BF0F25-C335-403A-BC77-874014C65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E1838A-5D80-4413-B403-478C6076F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7D89E-89C1-4863-B532-564572C6CFFD}" type="datetimeFigureOut">
              <a:rPr lang="zh-CN" altLang="en-US" smtClean="0"/>
              <a:t>2023/5/2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E8CFA6-F587-4E22-99B3-F4FEA5FE6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609436-7360-4AD7-8606-F5D31514B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BDDE-1DE4-4420-A7E8-F39F3CD196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758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7D1161-B7D0-4802-9623-66732C852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D21B82-A2D5-4163-9BD7-F1225E5A73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78FCC8-B209-4A95-8D36-9EE75C5AD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291DDE4-3959-42EF-802C-9C0494CC2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A5D28FC-DC22-42A0-B055-D7C99C7C0B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DC16865-E60B-48C0-936F-3F6D454C6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7D89E-89C1-4863-B532-564572C6CFFD}" type="datetimeFigureOut">
              <a:rPr lang="zh-CN" altLang="en-US" smtClean="0"/>
              <a:t>2023/5/2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931922A-5DCB-4762-8E0F-91A5123F8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51D2FCF-B56C-4B17-A89C-7F3E7CE5D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BDDE-1DE4-4420-A7E8-F39F3CD196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260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AE9A0F-D335-43BC-A219-33F8C52C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96C28EF-A9E5-4536-9B94-5A8323EDF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7D89E-89C1-4863-B532-564572C6CFFD}" type="datetimeFigureOut">
              <a:rPr lang="zh-CN" altLang="en-US" smtClean="0"/>
              <a:t>2023/5/2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B7E97FD-CCC5-4748-90B3-36F794F15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2390FF-75F7-453D-A3F7-036637761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BDDE-1DE4-4420-A7E8-F39F3CD196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08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E492509-3C71-41CB-A5BB-D04F7890B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7D89E-89C1-4863-B532-564572C6CFFD}" type="datetimeFigureOut">
              <a:rPr lang="zh-CN" altLang="en-US" smtClean="0"/>
              <a:t>2023/5/2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F728324-C9A3-49A5-A033-74F5D1C13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C90206-8D01-4E7B-BD9C-A26BAA4B0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BDDE-1DE4-4420-A7E8-F39F3CD196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1720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9330E9-7227-444A-864F-3047200AA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8588BC-18BB-4575-AFB4-6E64899F9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A6F8D08-9C31-4944-A8D5-F28E94277C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F8B1850-C857-4FCB-8634-E1819CB57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7D89E-89C1-4863-B532-564572C6CFFD}" type="datetimeFigureOut">
              <a:rPr lang="zh-CN" altLang="en-US" smtClean="0"/>
              <a:t>2023/5/2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800987-1FEB-4AFD-A2BE-7E7263C0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7DEDFD-CD6E-44A3-89AD-236AFE80B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BDDE-1DE4-4420-A7E8-F39F3CD196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980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F56332-831A-4FE3-AABB-1DA255885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1B2B0CD-FFFE-447B-9A39-BA37A009C1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1C7D146-9096-461A-8C88-130E1F0D2C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38E2920-E079-4D05-9F23-9B1BCB5A4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7D89E-89C1-4863-B532-564572C6CFFD}" type="datetimeFigureOut">
              <a:rPr lang="zh-CN" altLang="en-US" smtClean="0"/>
              <a:t>2023/5/2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FAB3BD-0C4E-494B-9321-4706C38EF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0559E49-CE63-4B73-A1D5-BDBDA54CB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BDDE-1DE4-4420-A7E8-F39F3CD196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7656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A694300-AC2A-4480-8BCA-8C897AC7C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7D5721-02DE-4BBE-A76F-BCE714BEC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0343A2-D019-43D7-A519-C6FA0291C8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07D89E-89C1-4863-B532-564572C6CFFD}" type="datetimeFigureOut">
              <a:rPr lang="zh-CN" altLang="en-US" smtClean="0"/>
              <a:t>2023/5/2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DFDFBA-C2EC-43EF-898A-55261D66D3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AAA303-2D5A-4610-AEA8-9C866B9246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4BDDE-1DE4-4420-A7E8-F39F3CD196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430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zh-cn/azure/cognitive-services/openai/" TargetMode="External"/><Relationship Id="rId2" Type="http://schemas.openxmlformats.org/officeDocument/2006/relationships/hyperlink" Target="https://learn.microsoft.com/zh-cn/azure/cognitive-services/openai/referenc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hijiong/GlobalAzure2023China" TargetMode="External"/><Relationship Id="rId5" Type="http://schemas.openxmlformats.org/officeDocument/2006/relationships/hyperlink" Target="https://pypi.org/project/djitellopy/" TargetMode="External"/><Relationship Id="rId4" Type="http://schemas.openxmlformats.org/officeDocument/2006/relationships/hyperlink" Target="https://dl-cdn.ryzerobotics.com/downloads/tello/20180910/Tello%20SDK%20Documentation%20EN_1.3.pd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ster.io/JiongShi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microsoft.com/office/2017/06/relationships/model3d" Target="../media/model3d1.glb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">
            <a:extLst>
              <a:ext uri="{FF2B5EF4-FFF2-40B4-BE49-F238E27FC236}">
                <a16:creationId xmlns:a16="http://schemas.microsoft.com/office/drawing/2014/main" id="{766A825B-A757-F54B-3F67-037E5908FD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BEA6390-0C02-851C-3FC3-45C6A3667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0"/>
            <a:ext cx="88947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882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07281-172D-4490-8DCC-9FAC7E8BF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492" y="232207"/>
            <a:ext cx="9370290" cy="61854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4. Prompt Engineering for Device Programming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2A1D2C-0BD9-D373-B8CE-8585EF532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741" y="1267775"/>
            <a:ext cx="9834571" cy="4602884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/>
              <a:t>构建面向设备的</a:t>
            </a:r>
            <a:r>
              <a:rPr lang="en-US" altLang="zh-CN" sz="2400" dirty="0"/>
              <a:t>API</a:t>
            </a:r>
            <a:r>
              <a:rPr lang="zh-CN" altLang="en-US" sz="2400" dirty="0"/>
              <a:t>时，所有</a:t>
            </a:r>
            <a:r>
              <a:rPr lang="en-US" altLang="zh-CN" sz="2400" dirty="0"/>
              <a:t>API</a:t>
            </a:r>
            <a:r>
              <a:rPr lang="zh-CN" altLang="en-US" sz="2400" dirty="0"/>
              <a:t>名称必须能够准确、清楚地描述整个函数的行为，以便于设计合理的</a:t>
            </a:r>
            <a:r>
              <a:rPr lang="en-US" altLang="zh-CN" sz="2400" dirty="0"/>
              <a:t>Prompt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algn="just">
              <a:lnSpc>
                <a:spcPct val="150000"/>
              </a:lnSpc>
            </a:pPr>
            <a:r>
              <a:rPr lang="zh-CN" altLang="en-US" sz="2400" dirty="0"/>
              <a:t>解释</a:t>
            </a:r>
            <a:r>
              <a:rPr lang="en-US" altLang="zh-CN" sz="2400" dirty="0"/>
              <a:t>API</a:t>
            </a:r>
            <a:r>
              <a:rPr lang="zh-CN" altLang="en-US" sz="2400" dirty="0"/>
              <a:t>的功能，如有需要，对输入输出的参数进行注释，有助于模型进行推理工作。</a:t>
            </a:r>
            <a:endParaRPr lang="en-US" altLang="zh-CN" sz="2400" dirty="0"/>
          </a:p>
          <a:p>
            <a:pPr algn="just">
              <a:lnSpc>
                <a:spcPct val="150000"/>
              </a:lnSpc>
            </a:pPr>
            <a:r>
              <a:rPr lang="en-US" altLang="zh-CN" sz="2400" dirty="0"/>
              <a:t>Prompt </a:t>
            </a:r>
            <a:r>
              <a:rPr lang="zh-CN" altLang="en-US" sz="2400" dirty="0"/>
              <a:t>里最好包含完整的上下文信息，使用引导词，引导模型输出特定语言代码。 </a:t>
            </a:r>
            <a:endParaRPr lang="en-US" altLang="zh-CN" sz="2400" dirty="0"/>
          </a:p>
          <a:p>
            <a:pPr algn="just">
              <a:lnSpc>
                <a:spcPct val="150000"/>
              </a:lnSpc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26881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07281-172D-4490-8DCC-9FAC7E8BF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492" y="232207"/>
            <a:ext cx="8326581" cy="618548"/>
          </a:xfrm>
        </p:spPr>
        <p:txBody>
          <a:bodyPr>
            <a:normAutofit/>
          </a:bodyPr>
          <a:lstStyle/>
          <a:p>
            <a:r>
              <a:rPr lang="en-US" altLang="zh-CN" dirty="0"/>
              <a:t>6. Demo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D8ADF3-ECA1-B3DC-FBC7-2311123F8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811" y="1040378"/>
            <a:ext cx="7276011" cy="545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669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07281-172D-4490-8DCC-9FAC7E8BF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492" y="232207"/>
            <a:ext cx="8326581" cy="618548"/>
          </a:xfrm>
        </p:spPr>
        <p:txBody>
          <a:bodyPr>
            <a:normAutofit/>
          </a:bodyPr>
          <a:lstStyle/>
          <a:p>
            <a:r>
              <a:rPr lang="en-US" altLang="zh-CN" dirty="0"/>
              <a:t>7. Resources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723C09E-C533-4DA5-AD62-17D302E74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215" y="1179221"/>
            <a:ext cx="10991239" cy="4602884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Azure </a:t>
            </a:r>
            <a:r>
              <a:rPr lang="en-US" altLang="zh-CN" dirty="0" err="1"/>
              <a:t>OpenAI</a:t>
            </a:r>
            <a:r>
              <a:rPr lang="en-US" altLang="zh-CN" dirty="0"/>
              <a:t> REST API:</a:t>
            </a:r>
          </a:p>
          <a:p>
            <a:r>
              <a:rPr lang="en-US" altLang="zh-CN" sz="1800" dirty="0">
                <a:hlinkClick r:id="rId2"/>
              </a:rPr>
              <a:t>https://learn.microsoft.com/zh-cn/azure/cognitive-services/openai/reference</a:t>
            </a:r>
            <a:endParaRPr lang="en-US" altLang="zh-CN" sz="1800" dirty="0"/>
          </a:p>
          <a:p>
            <a:r>
              <a:rPr lang="en-US" altLang="zh-CN" dirty="0"/>
              <a:t>Azure </a:t>
            </a:r>
            <a:r>
              <a:rPr lang="en-US" altLang="zh-CN" dirty="0" err="1"/>
              <a:t>OpenAI</a:t>
            </a:r>
            <a:r>
              <a:rPr lang="en-US" altLang="zh-CN" dirty="0"/>
              <a:t> Service:</a:t>
            </a:r>
          </a:p>
          <a:p>
            <a:r>
              <a:rPr lang="en-US" altLang="zh-CN" sz="2000" dirty="0">
                <a:hlinkClick r:id="rId3"/>
              </a:rPr>
              <a:t>https://learn.microsoft.com/zh-cn/azure/cognitive-services/openai/</a:t>
            </a:r>
            <a:endParaRPr lang="en-US" altLang="zh-CN" sz="2000" dirty="0"/>
          </a:p>
          <a:p>
            <a:r>
              <a:rPr lang="en-US" altLang="zh-CN" dirty="0"/>
              <a:t>Tello API:</a:t>
            </a:r>
          </a:p>
          <a:p>
            <a:r>
              <a:rPr lang="en-US" altLang="zh-CN" sz="1600" dirty="0">
                <a:hlinkClick r:id="rId4"/>
              </a:rPr>
              <a:t>https://dl-cdn.ryzerobotics.com/downloads/tello/20180910/Tello%20SDK%20Documentation%20EN_1.3.pdf</a:t>
            </a:r>
            <a:endParaRPr lang="en-US" altLang="zh-CN" sz="1600" dirty="0"/>
          </a:p>
          <a:p>
            <a:r>
              <a:rPr lang="en-US" altLang="zh-CN" dirty="0" err="1"/>
              <a:t>DJITelloPy</a:t>
            </a:r>
            <a:r>
              <a:rPr lang="en-US" altLang="zh-CN" dirty="0"/>
              <a:t>:</a:t>
            </a:r>
          </a:p>
          <a:p>
            <a:r>
              <a:rPr lang="en-US" altLang="zh-CN" dirty="0">
                <a:hlinkClick r:id="rId5"/>
              </a:rPr>
              <a:t>https://pypi.org/project/djitellopy/</a:t>
            </a:r>
            <a:endParaRPr lang="en-US" altLang="zh-CN" dirty="0"/>
          </a:p>
          <a:p>
            <a:r>
              <a:rPr lang="en-US" altLang="zh-CN" dirty="0"/>
              <a:t>Global Azure 2023:</a:t>
            </a:r>
          </a:p>
          <a:p>
            <a:r>
              <a:rPr lang="en-US" altLang="zh-CN" dirty="0">
                <a:hlinkClick r:id="rId6"/>
              </a:rPr>
              <a:t>https://github.com/shijiong/GlobalAzure2023China</a:t>
            </a:r>
            <a:r>
              <a:rPr lang="en-US" altLang="zh-CN" dirty="0"/>
              <a:t> 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577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07281-172D-4490-8DCC-9FAC7E8BF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492" y="232207"/>
            <a:ext cx="8326581" cy="618548"/>
          </a:xfrm>
        </p:spPr>
        <p:txBody>
          <a:bodyPr>
            <a:normAutofit/>
          </a:bodyPr>
          <a:lstStyle/>
          <a:p>
            <a:r>
              <a:rPr lang="en-US" altLang="zh-CN" dirty="0"/>
              <a:t>7. My Projects on hackster.io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723C09E-C533-4DA5-AD62-17D302E74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309" y="1127558"/>
            <a:ext cx="10991239" cy="4602884"/>
          </a:xfrm>
        </p:spPr>
        <p:txBody>
          <a:bodyPr>
            <a:normAutofit/>
          </a:bodyPr>
          <a:lstStyle/>
          <a:p>
            <a:r>
              <a:rPr lang="en-US" altLang="zh-CN" dirty="0"/>
              <a:t>Link: </a:t>
            </a:r>
            <a:r>
              <a:rPr lang="en-US" altLang="zh-CN" dirty="0">
                <a:hlinkClick r:id="rId3"/>
              </a:rPr>
              <a:t>https://www.hackster.io/JiongShi</a:t>
            </a:r>
            <a:r>
              <a:rPr lang="en-US" altLang="zh-CN" dirty="0"/>
              <a:t> </a:t>
            </a:r>
          </a:p>
          <a:p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D28661C-CE49-509E-A774-79CC7D2D2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5377" y="1904983"/>
            <a:ext cx="5481744" cy="358019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CF8C4F7-E8D6-35F2-B90D-F1C406397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52" y="2367234"/>
            <a:ext cx="2828925" cy="28289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97F4BBA-0F86-4B59-E666-65BB0F7BC5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612" y="2367234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373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卡通人物&#10;&#10;描述已自动生成">
            <a:extLst>
              <a:ext uri="{FF2B5EF4-FFF2-40B4-BE49-F238E27FC236}">
                <a16:creationId xmlns:a16="http://schemas.microsoft.com/office/drawing/2014/main" id="{E95EADC4-F4B8-4156-BEE6-BFEEF4353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520" y="3919145"/>
            <a:ext cx="4000278" cy="13195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 descr="图片包含 游戏机, 画, 标志, 钟表&#10;&#10;描述已自动生成">
            <a:extLst>
              <a:ext uri="{FF2B5EF4-FFF2-40B4-BE49-F238E27FC236}">
                <a16:creationId xmlns:a16="http://schemas.microsoft.com/office/drawing/2014/main" id="{66A79D33-02B7-4B41-81C8-984DBE895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856" y="5414799"/>
            <a:ext cx="3681995" cy="851308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B29731C8-7029-4D94-A43C-9624609A3E96}"/>
              </a:ext>
            </a:extLst>
          </p:cNvPr>
          <p:cNvGrpSpPr/>
          <p:nvPr/>
        </p:nvGrpSpPr>
        <p:grpSpPr>
          <a:xfrm>
            <a:off x="2375869" y="2348496"/>
            <a:ext cx="7440261" cy="1570651"/>
            <a:chOff x="2375869" y="2348496"/>
            <a:chExt cx="7440261" cy="1570651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77FD1856-B459-44B0-80C5-CAEC84580FB0}"/>
                </a:ext>
              </a:extLst>
            </p:cNvPr>
            <p:cNvSpPr/>
            <p:nvPr/>
          </p:nvSpPr>
          <p:spPr>
            <a:xfrm>
              <a:off x="2375869" y="2348496"/>
              <a:ext cx="7440261" cy="15706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1BB5264-E9FD-4D22-886B-6127D19C9C09}"/>
                </a:ext>
              </a:extLst>
            </p:cNvPr>
            <p:cNvSpPr txBox="1"/>
            <p:nvPr/>
          </p:nvSpPr>
          <p:spPr>
            <a:xfrm>
              <a:off x="3064307" y="2472101"/>
              <a:ext cx="624709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dirty="0">
                  <a:solidFill>
                    <a:srgbClr val="308BF2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THANK YOU</a:t>
              </a:r>
              <a:endParaRPr lang="zh-CN" altLang="en-US" sz="8000" dirty="0">
                <a:solidFill>
                  <a:srgbClr val="308BF2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pic>
        <p:nvPicPr>
          <p:cNvPr id="2" name="Picture 2" descr="Global Azure Logo">
            <a:extLst>
              <a:ext uri="{FF2B5EF4-FFF2-40B4-BE49-F238E27FC236}">
                <a16:creationId xmlns:a16="http://schemas.microsoft.com/office/drawing/2014/main" id="{E824CCC3-770F-4A2F-2A26-493FD1E84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767" y="562947"/>
            <a:ext cx="1925784" cy="148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63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BDB1DEB8-2807-4EFD-B136-548372E022FB}"/>
              </a:ext>
            </a:extLst>
          </p:cNvPr>
          <p:cNvGrpSpPr/>
          <p:nvPr/>
        </p:nvGrpSpPr>
        <p:grpSpPr>
          <a:xfrm>
            <a:off x="713205" y="2448975"/>
            <a:ext cx="10652301" cy="1319537"/>
            <a:chOff x="787147" y="1948826"/>
            <a:chExt cx="7445825" cy="1348380"/>
          </a:xfrm>
          <a:solidFill>
            <a:srgbClr val="EAF1F8"/>
          </a:solidFill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5DAB0D4-75B9-4B58-9239-3CFBC43D66AB}"/>
                </a:ext>
              </a:extLst>
            </p:cNvPr>
            <p:cNvSpPr/>
            <p:nvPr/>
          </p:nvSpPr>
          <p:spPr>
            <a:xfrm rot="16200000">
              <a:off x="3835870" y="-1099897"/>
              <a:ext cx="1348380" cy="7445825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85E0D5B-A7AD-4467-A96A-8F89306EE159}"/>
                </a:ext>
              </a:extLst>
            </p:cNvPr>
            <p:cNvSpPr txBox="1"/>
            <p:nvPr/>
          </p:nvSpPr>
          <p:spPr>
            <a:xfrm>
              <a:off x="883987" y="2318517"/>
              <a:ext cx="7307078" cy="66045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3388D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利用</a:t>
              </a:r>
              <a:r>
                <a:rPr lang="en-US" altLang="zh-CN" sz="3600" b="1" dirty="0">
                  <a:solidFill>
                    <a:srgbClr val="3388D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Azure </a:t>
              </a:r>
              <a:r>
                <a:rPr lang="en-US" altLang="zh-CN" sz="3600" b="1" dirty="0" err="1">
                  <a:solidFill>
                    <a:srgbClr val="3388D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OpenAI</a:t>
              </a:r>
              <a:r>
                <a:rPr lang="zh-CN" altLang="en-US" sz="3600" b="1" dirty="0">
                  <a:solidFill>
                    <a:srgbClr val="3388D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加速面向设备的应用开发</a:t>
              </a:r>
            </a:p>
          </p:txBody>
        </p:sp>
      </p:grpSp>
      <p:pic>
        <p:nvPicPr>
          <p:cNvPr id="5" name="图片 4" descr="卡通人物&#10;&#10;描述已自动生成">
            <a:extLst>
              <a:ext uri="{FF2B5EF4-FFF2-40B4-BE49-F238E27FC236}">
                <a16:creationId xmlns:a16="http://schemas.microsoft.com/office/drawing/2014/main" id="{E95EADC4-F4B8-4156-BEE6-BFEEF4353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229" y="3768505"/>
            <a:ext cx="4000278" cy="13195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4971C33-9979-4A99-8156-766904225647}"/>
              </a:ext>
            </a:extLst>
          </p:cNvPr>
          <p:cNvSpPr txBox="1"/>
          <p:nvPr/>
        </p:nvSpPr>
        <p:spPr>
          <a:xfrm>
            <a:off x="2013528" y="3933285"/>
            <a:ext cx="596438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Jiong Shi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Microsoft Azure MVP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Jiong Shi">
            <a:extLst>
              <a:ext uri="{FF2B5EF4-FFF2-40B4-BE49-F238E27FC236}">
                <a16:creationId xmlns:a16="http://schemas.microsoft.com/office/drawing/2014/main" id="{81FFC380-F76B-4CE8-B2F2-E04D647BC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07" y="3902508"/>
            <a:ext cx="523220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Global Azure Logo">
            <a:extLst>
              <a:ext uri="{FF2B5EF4-FFF2-40B4-BE49-F238E27FC236}">
                <a16:creationId xmlns:a16="http://schemas.microsoft.com/office/drawing/2014/main" id="{E85F4060-6F24-895F-E0BC-0EB2DCA65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731" y="429757"/>
            <a:ext cx="2381250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062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07281-172D-4490-8DCC-9FAC7E8BF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492" y="232207"/>
            <a:ext cx="8326581" cy="618548"/>
          </a:xfrm>
        </p:spPr>
        <p:txBody>
          <a:bodyPr>
            <a:normAutofit/>
          </a:bodyPr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88691C-42DE-4843-874E-A1ED574E6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1. Introduction to Azure </a:t>
            </a:r>
            <a:r>
              <a:rPr lang="en-US" altLang="zh-CN" sz="3200" dirty="0" err="1"/>
              <a:t>OpenAI</a:t>
            </a:r>
            <a:r>
              <a:rPr lang="en-US" altLang="zh-CN" sz="3200" dirty="0"/>
              <a:t> Services</a:t>
            </a:r>
          </a:p>
          <a:p>
            <a:r>
              <a:rPr lang="en-US" altLang="zh-CN" sz="3200" dirty="0"/>
              <a:t>2. Design Principles for </a:t>
            </a:r>
            <a:r>
              <a:rPr lang="en-US" altLang="zh-CN" sz="3200" dirty="0" err="1"/>
              <a:t>ChatGPT</a:t>
            </a:r>
            <a:r>
              <a:rPr lang="en-US" altLang="zh-CN" sz="3200" dirty="0"/>
              <a:t>-based Robotics</a:t>
            </a:r>
          </a:p>
          <a:p>
            <a:r>
              <a:rPr lang="en-US" altLang="zh-CN" sz="3200" dirty="0"/>
              <a:t>3. Basics of Programming Tello Drones</a:t>
            </a:r>
          </a:p>
          <a:p>
            <a:r>
              <a:rPr lang="en-US" altLang="zh-CN" sz="3200" dirty="0"/>
              <a:t>4. Prompt Engineering for Device Programming</a:t>
            </a:r>
          </a:p>
          <a:p>
            <a:r>
              <a:rPr lang="en-US" altLang="zh-CN" sz="3200" dirty="0"/>
              <a:t>5. Demo</a:t>
            </a:r>
          </a:p>
          <a:p>
            <a:r>
              <a:rPr lang="en-US" altLang="zh-CN" sz="3200" dirty="0"/>
              <a:t>6. Resources</a:t>
            </a:r>
          </a:p>
        </p:txBody>
      </p:sp>
      <p:pic>
        <p:nvPicPr>
          <p:cNvPr id="1026" name="Picture 2" descr="Ryze Tech Tello Quadcopter CP.PT.00000252.01 B&amp;H Photo Video">
            <a:extLst>
              <a:ext uri="{FF2B5EF4-FFF2-40B4-BE49-F238E27FC236}">
                <a16:creationId xmlns:a16="http://schemas.microsoft.com/office/drawing/2014/main" id="{5EAE52D9-B2E3-8616-FC01-EDF9B9D8C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681" y="4083882"/>
            <a:ext cx="2237874" cy="223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hatGpt标志logo-快图网-免费PNG图片免抠PNG高清背景素材库kuaipng.com">
            <a:extLst>
              <a:ext uri="{FF2B5EF4-FFF2-40B4-BE49-F238E27FC236}">
                <a16:creationId xmlns:a16="http://schemas.microsoft.com/office/drawing/2014/main" id="{B5949BB1-5575-CF68-9747-C4B8C257E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333" y="4260236"/>
            <a:ext cx="1885166" cy="188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形 6" descr="箭头循环 纯色填充">
            <a:extLst>
              <a:ext uri="{FF2B5EF4-FFF2-40B4-BE49-F238E27FC236}">
                <a16:creationId xmlns:a16="http://schemas.microsoft.com/office/drawing/2014/main" id="{81006C92-7279-5F49-E470-BDC001A10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88217" y="4511446"/>
            <a:ext cx="1269922" cy="12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44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07281-172D-4490-8DCC-9FAC7E8BF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492" y="232207"/>
            <a:ext cx="9370290" cy="618548"/>
          </a:xfrm>
        </p:spPr>
        <p:txBody>
          <a:bodyPr>
            <a:normAutofit/>
          </a:bodyPr>
          <a:lstStyle/>
          <a:p>
            <a:r>
              <a:rPr lang="en-US" altLang="zh-CN" dirty="0"/>
              <a:t>1. Introduction to Azure </a:t>
            </a:r>
            <a:r>
              <a:rPr lang="en-US" altLang="zh-CN" dirty="0" err="1"/>
              <a:t>OpenAI</a:t>
            </a:r>
            <a:r>
              <a:rPr lang="en-US" altLang="zh-CN" dirty="0"/>
              <a:t> Services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88691C-42DE-4843-874E-A1ED574E6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217" y="1375352"/>
            <a:ext cx="4951660" cy="4602884"/>
          </a:xfrm>
        </p:spPr>
        <p:txBody>
          <a:bodyPr>
            <a:normAutofit fontScale="92500"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/>
              <a:t>Azure </a:t>
            </a:r>
            <a:r>
              <a:rPr lang="en-US" altLang="zh-CN" sz="2400" dirty="0" err="1"/>
              <a:t>OpenAI</a:t>
            </a:r>
            <a:r>
              <a:rPr lang="en-US" altLang="zh-CN" sz="2400" dirty="0"/>
              <a:t> </a:t>
            </a:r>
            <a:r>
              <a:rPr lang="zh-CN" altLang="en-US" sz="2400" dirty="0"/>
              <a:t>服务提供包括</a:t>
            </a:r>
            <a:r>
              <a:rPr lang="en-US" altLang="zh-CN" sz="2400" dirty="0"/>
              <a:t>GPT-4</a:t>
            </a:r>
            <a:r>
              <a:rPr lang="zh-CN" altLang="en-US" sz="2400" dirty="0"/>
              <a:t>、</a:t>
            </a:r>
            <a:r>
              <a:rPr lang="en-US" altLang="zh-CN" sz="2400" dirty="0"/>
              <a:t>GPT-3</a:t>
            </a:r>
            <a:r>
              <a:rPr lang="zh-CN" altLang="en-US" sz="2400" dirty="0"/>
              <a:t>、</a:t>
            </a:r>
            <a:r>
              <a:rPr lang="en-US" altLang="zh-CN" sz="2400" dirty="0"/>
              <a:t>GPT-35-turbo</a:t>
            </a:r>
            <a:r>
              <a:rPr lang="zh-CN" altLang="en-US" sz="2400" dirty="0"/>
              <a:t>、</a:t>
            </a:r>
            <a:r>
              <a:rPr lang="en-US" altLang="zh-CN" sz="2400" dirty="0"/>
              <a:t>Codex </a:t>
            </a:r>
            <a:r>
              <a:rPr lang="zh-CN" altLang="en-US" sz="2400" dirty="0"/>
              <a:t>和 </a:t>
            </a:r>
            <a:r>
              <a:rPr lang="en-US" altLang="zh-CN" sz="2400" dirty="0"/>
              <a:t>Embeddings</a:t>
            </a:r>
            <a:r>
              <a:rPr lang="zh-CN" altLang="en-US" sz="2400" dirty="0"/>
              <a:t>等系列模型。</a:t>
            </a:r>
            <a:endParaRPr lang="en-US" altLang="zh-CN" sz="2400" dirty="0"/>
          </a:p>
          <a:p>
            <a:pPr algn="just">
              <a:lnSpc>
                <a:spcPct val="150000"/>
              </a:lnSpc>
            </a:pPr>
            <a:r>
              <a:rPr lang="zh-CN" altLang="en-US" sz="2400" dirty="0"/>
              <a:t>这些模型可以用于内容生成、汇总、语义搜索和自然语言到代码的转换。 </a:t>
            </a:r>
            <a:endParaRPr lang="en-US" altLang="zh-CN" sz="2400" dirty="0"/>
          </a:p>
          <a:p>
            <a:pPr algn="just">
              <a:lnSpc>
                <a:spcPct val="150000"/>
              </a:lnSpc>
            </a:pPr>
            <a:r>
              <a:rPr lang="zh-CN" altLang="en-US" sz="2400" dirty="0"/>
              <a:t>用户可以通过 </a:t>
            </a:r>
            <a:r>
              <a:rPr lang="en-US" altLang="zh-CN" sz="2400" dirty="0"/>
              <a:t>REST API</a:t>
            </a:r>
            <a:r>
              <a:rPr lang="zh-CN" altLang="en-US" sz="2400" dirty="0"/>
              <a:t>、</a:t>
            </a:r>
            <a:r>
              <a:rPr lang="en-US" altLang="zh-CN" sz="2400" dirty="0"/>
              <a:t>Python SDK </a:t>
            </a:r>
            <a:r>
              <a:rPr lang="zh-CN" altLang="en-US" sz="2400" dirty="0"/>
              <a:t>或 </a:t>
            </a:r>
            <a:r>
              <a:rPr lang="en-US" altLang="zh-CN" sz="2400" dirty="0"/>
              <a:t>Azure </a:t>
            </a:r>
            <a:r>
              <a:rPr lang="en-US" altLang="zh-CN" sz="2400" dirty="0" err="1"/>
              <a:t>OpenAI</a:t>
            </a:r>
            <a:r>
              <a:rPr lang="en-US" altLang="zh-CN" sz="2400" dirty="0"/>
              <a:t> Studio </a:t>
            </a:r>
            <a:r>
              <a:rPr lang="zh-CN" altLang="en-US" sz="2400" dirty="0"/>
              <a:t>中的 </a:t>
            </a:r>
            <a:r>
              <a:rPr lang="en-US" altLang="zh-CN" sz="2400" dirty="0"/>
              <a:t>Web </a:t>
            </a:r>
            <a:r>
              <a:rPr lang="zh-CN" altLang="en-US" sz="2400" dirty="0"/>
              <a:t>界面访问该服务。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2AE98FC-3AD7-AA69-A78E-AE6294F5C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522" y="1492575"/>
            <a:ext cx="5969410" cy="36368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53B3903-6976-E858-9A89-86C940878719}"/>
              </a:ext>
            </a:extLst>
          </p:cNvPr>
          <p:cNvSpPr txBox="1"/>
          <p:nvPr/>
        </p:nvSpPr>
        <p:spPr>
          <a:xfrm>
            <a:off x="7218107" y="5321399"/>
            <a:ext cx="47194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400" b="0" i="0" dirty="0">
                <a:effectLst/>
                <a:latin typeface="system-ui"/>
              </a:rPr>
              <a:t>来源于</a:t>
            </a:r>
            <a:r>
              <a:rPr lang="en-US" altLang="zh-CN" sz="1400" b="0" i="0" dirty="0">
                <a:effectLst/>
                <a:latin typeface="system-ui"/>
              </a:rPr>
              <a:t>《</a:t>
            </a:r>
            <a:r>
              <a:rPr lang="zh-CN" altLang="en-US" sz="1400" b="0" i="0" dirty="0">
                <a:effectLst/>
                <a:latin typeface="system-ui"/>
              </a:rPr>
              <a:t>一文带你搞清 </a:t>
            </a:r>
            <a:r>
              <a:rPr lang="en-US" altLang="zh-CN" sz="1400" b="0" i="0" dirty="0" err="1">
                <a:effectLst/>
                <a:latin typeface="system-ui"/>
              </a:rPr>
              <a:t>ChatGPT</a:t>
            </a:r>
            <a:r>
              <a:rPr lang="en-US" altLang="zh-CN" sz="1400" b="0" i="0" dirty="0">
                <a:effectLst/>
                <a:latin typeface="system-ui"/>
              </a:rPr>
              <a:t> </a:t>
            </a:r>
            <a:r>
              <a:rPr lang="zh-CN" altLang="en-US" sz="1400" b="0" i="0" dirty="0">
                <a:effectLst/>
                <a:latin typeface="system-ui"/>
              </a:rPr>
              <a:t>与 </a:t>
            </a:r>
            <a:r>
              <a:rPr lang="en-US" altLang="zh-CN" sz="1400" b="0" i="0" dirty="0">
                <a:effectLst/>
                <a:latin typeface="system-ui"/>
              </a:rPr>
              <a:t>Azure </a:t>
            </a:r>
            <a:r>
              <a:rPr lang="en-US" altLang="zh-CN" sz="1400" b="0" i="0" dirty="0" err="1">
                <a:effectLst/>
                <a:latin typeface="system-ui"/>
              </a:rPr>
              <a:t>OpenAI</a:t>
            </a:r>
            <a:r>
              <a:rPr lang="en-US" altLang="zh-CN" sz="1400" b="0" i="0" dirty="0">
                <a:effectLst/>
                <a:latin typeface="system-ui"/>
              </a:rPr>
              <a:t> </a:t>
            </a:r>
            <a:r>
              <a:rPr lang="zh-CN" altLang="en-US" sz="1400" b="0" i="0" dirty="0">
                <a:effectLst/>
                <a:latin typeface="system-ui"/>
              </a:rPr>
              <a:t>的区别</a:t>
            </a:r>
            <a:r>
              <a:rPr lang="en-US" altLang="zh-CN" sz="1400" b="0" i="0" dirty="0">
                <a:effectLst/>
                <a:latin typeface="system-ui"/>
              </a:rPr>
              <a:t>》</a:t>
            </a:r>
          </a:p>
          <a:p>
            <a:pPr algn="l"/>
            <a:r>
              <a:rPr lang="zh-CN" altLang="en-US" sz="1400" dirty="0">
                <a:latin typeface="system-ui"/>
              </a:rPr>
              <a:t>王豫翔，发表于微软开发者</a:t>
            </a:r>
            <a:r>
              <a:rPr lang="en-US" altLang="zh-CN" sz="1400" dirty="0">
                <a:latin typeface="system-ui"/>
              </a:rPr>
              <a:t>MSDN</a:t>
            </a:r>
            <a:r>
              <a:rPr lang="zh-CN" altLang="en-US" sz="1400" dirty="0">
                <a:latin typeface="system-ui"/>
              </a:rPr>
              <a:t>公众号， </a:t>
            </a:r>
            <a:r>
              <a:rPr lang="en-US" altLang="zh-CN" sz="1400" dirty="0">
                <a:latin typeface="system-ui"/>
              </a:rPr>
              <a:t>2023-04-19</a:t>
            </a:r>
            <a:endParaRPr lang="zh-CN" altLang="en-US" sz="1400" b="0" i="0" dirty="0"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4138157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07281-172D-4490-8DCC-9FAC7E8BF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492" y="232207"/>
            <a:ext cx="9370290" cy="61854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2. Design Principles for </a:t>
            </a:r>
            <a:r>
              <a:rPr lang="en-US" altLang="zh-CN" dirty="0" err="1"/>
              <a:t>ChatGPT</a:t>
            </a:r>
            <a:r>
              <a:rPr lang="en-US" altLang="zh-CN" dirty="0"/>
              <a:t>-based Robotics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1025677-13E5-7D7F-E440-6832A9854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92" y="1833628"/>
            <a:ext cx="11198942" cy="338242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6EDBA41-07EA-F4AF-B0CB-F8567E60086D}"/>
              </a:ext>
            </a:extLst>
          </p:cNvPr>
          <p:cNvSpPr txBox="1"/>
          <p:nvPr/>
        </p:nvSpPr>
        <p:spPr>
          <a:xfrm>
            <a:off x="1835506" y="5416105"/>
            <a:ext cx="97929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400" b="0" i="0" dirty="0" err="1">
                <a:solidFill>
                  <a:srgbClr val="000000"/>
                </a:solidFill>
                <a:effectLst/>
                <a:latin typeface="SFMono-Regular"/>
              </a:rPr>
              <a:t>ChatGPT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SFMono-Regular"/>
              </a:rPr>
              <a:t> for Robotics: Design Principles and Model Abilities, </a:t>
            </a:r>
            <a:r>
              <a:rPr lang="en-US" altLang="zh-CN" sz="1400" b="0" i="0" dirty="0" err="1">
                <a:solidFill>
                  <a:srgbClr val="000000"/>
                </a:solidFill>
                <a:effectLst/>
                <a:latin typeface="SFMono-Regular"/>
              </a:rPr>
              <a:t>Vemprala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SFMono-Regular"/>
              </a:rPr>
              <a:t>, Sai and Bonatti, </a:t>
            </a:r>
            <a:r>
              <a:rPr lang="en-US" altLang="zh-CN" sz="1400" b="0" i="0" dirty="0" err="1">
                <a:solidFill>
                  <a:srgbClr val="000000"/>
                </a:solidFill>
                <a:effectLst/>
                <a:latin typeface="SFMono-Regular"/>
              </a:rPr>
              <a:t>Rogerio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SFMono-Regular"/>
              </a:rPr>
              <a:t> and Bucker, Arthur and Kapoor, Ashish, Microsoft</a:t>
            </a:r>
            <a:r>
              <a:rPr lang="en-US" altLang="zh-CN" sz="1400" dirty="0">
                <a:solidFill>
                  <a:srgbClr val="000000"/>
                </a:solidFill>
                <a:latin typeface="SFMono-Regular"/>
              </a:rPr>
              <a:t>,</a:t>
            </a:r>
            <a:r>
              <a:rPr lang="zh-CN" altLang="en-US" sz="1400" dirty="0">
                <a:solidFill>
                  <a:srgbClr val="000000"/>
                </a:solidFill>
                <a:latin typeface="SFMono-Regular"/>
              </a:rPr>
              <a:t> 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SFMono-Regular"/>
              </a:rPr>
              <a:t>MSR-TR-2023-8</a:t>
            </a:r>
            <a:endParaRPr lang="zh-CN" altLang="en-US" sz="1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41039AD-253D-F71A-321F-4323E3D1A07B}"/>
              </a:ext>
            </a:extLst>
          </p:cNvPr>
          <p:cNvSpPr txBox="1"/>
          <p:nvPr/>
        </p:nvSpPr>
        <p:spPr>
          <a:xfrm>
            <a:off x="2882395" y="1171908"/>
            <a:ext cx="7071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ChatGPT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解锁了一种全新的面向设备的编程范式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49995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07281-172D-4490-8DCC-9FAC7E8BF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492" y="232207"/>
            <a:ext cx="9370290" cy="61854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2. Design Principles for </a:t>
            </a:r>
            <a:r>
              <a:rPr lang="en-US" altLang="zh-CN" dirty="0" err="1"/>
              <a:t>ChatGPT</a:t>
            </a:r>
            <a:r>
              <a:rPr lang="en-US" altLang="zh-CN" dirty="0"/>
              <a:t>-based Robotics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6EDBA41-07EA-F4AF-B0CB-F8567E60086D}"/>
              </a:ext>
            </a:extLst>
          </p:cNvPr>
          <p:cNvSpPr txBox="1"/>
          <p:nvPr/>
        </p:nvSpPr>
        <p:spPr>
          <a:xfrm>
            <a:off x="1835506" y="5416105"/>
            <a:ext cx="97929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400" b="0" i="0" dirty="0" err="1">
                <a:solidFill>
                  <a:srgbClr val="000000"/>
                </a:solidFill>
                <a:effectLst/>
                <a:latin typeface="SFMono-Regular"/>
              </a:rPr>
              <a:t>ChatGPT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SFMono-Regular"/>
              </a:rPr>
              <a:t> for Robotics: Design Principles and Model Abilities, </a:t>
            </a:r>
            <a:r>
              <a:rPr lang="en-US" altLang="zh-CN" sz="1400" b="0" i="0" dirty="0" err="1">
                <a:solidFill>
                  <a:srgbClr val="000000"/>
                </a:solidFill>
                <a:effectLst/>
                <a:latin typeface="SFMono-Regular"/>
              </a:rPr>
              <a:t>Vemprala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SFMono-Regular"/>
              </a:rPr>
              <a:t>, Sai and Bonatti, </a:t>
            </a:r>
            <a:r>
              <a:rPr lang="en-US" altLang="zh-CN" sz="1400" b="0" i="0" dirty="0" err="1">
                <a:solidFill>
                  <a:srgbClr val="000000"/>
                </a:solidFill>
                <a:effectLst/>
                <a:latin typeface="SFMono-Regular"/>
              </a:rPr>
              <a:t>Rogerio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SFMono-Regular"/>
              </a:rPr>
              <a:t> and Bucker, Arthur and Kapoor, Ashish, Microsoft</a:t>
            </a:r>
            <a:r>
              <a:rPr lang="en-US" altLang="zh-CN" sz="1400" dirty="0">
                <a:solidFill>
                  <a:srgbClr val="000000"/>
                </a:solidFill>
                <a:latin typeface="SFMono-Regular"/>
              </a:rPr>
              <a:t>,</a:t>
            </a:r>
            <a:r>
              <a:rPr lang="zh-CN" altLang="en-US" sz="1400" dirty="0">
                <a:solidFill>
                  <a:srgbClr val="000000"/>
                </a:solidFill>
                <a:latin typeface="SFMono-Regular"/>
              </a:rPr>
              <a:t> 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SFMono-Regular"/>
              </a:rPr>
              <a:t>MSR-TR-2023-8</a:t>
            </a:r>
            <a:endParaRPr lang="zh-CN" altLang="en-US" sz="1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41039AD-253D-F71A-321F-4323E3D1A07B}"/>
              </a:ext>
            </a:extLst>
          </p:cNvPr>
          <p:cNvSpPr txBox="1"/>
          <p:nvPr/>
        </p:nvSpPr>
        <p:spPr>
          <a:xfrm>
            <a:off x="3431036" y="1394415"/>
            <a:ext cx="60003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40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利用</a:t>
            </a:r>
            <a:r>
              <a:rPr lang="en-US" altLang="zh-CN" sz="240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ChatGPT</a:t>
            </a:r>
            <a:r>
              <a:rPr lang="zh-CN" altLang="en-US" sz="240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进行机器人编程的设计原则</a:t>
            </a:r>
            <a:endParaRPr lang="en-US" altLang="zh-CN" sz="240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026" name="Picture 2" descr="new pipeline with chatgpt">
            <a:extLst>
              <a:ext uri="{FF2B5EF4-FFF2-40B4-BE49-F238E27FC236}">
                <a16:creationId xmlns:a16="http://schemas.microsoft.com/office/drawing/2014/main" id="{3AB99532-F52D-01B8-6525-7AC72C27D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50" y="2285157"/>
            <a:ext cx="11620099" cy="258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252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07281-172D-4490-8DCC-9FAC7E8BF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492" y="232207"/>
            <a:ext cx="9370290" cy="618548"/>
          </a:xfrm>
        </p:spPr>
        <p:txBody>
          <a:bodyPr>
            <a:normAutofit/>
          </a:bodyPr>
          <a:lstStyle/>
          <a:p>
            <a:r>
              <a:rPr lang="en-US" altLang="zh-CN" dirty="0"/>
              <a:t>3. Basics of Programming Tello Drones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41039AD-253D-F71A-321F-4323E3D1A07B}"/>
              </a:ext>
            </a:extLst>
          </p:cNvPr>
          <p:cNvSpPr txBox="1"/>
          <p:nvPr/>
        </p:nvSpPr>
        <p:spPr>
          <a:xfrm>
            <a:off x="4669900" y="1368289"/>
            <a:ext cx="37420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Tello </a:t>
            </a:r>
            <a:r>
              <a:rPr lang="zh-CN" altLang="en-US" sz="240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无人机</a:t>
            </a:r>
            <a:r>
              <a:rPr lang="zh-CN" altLang="en-US" sz="2400" dirty="0">
                <a:solidFill>
                  <a:srgbClr val="000000"/>
                </a:solidFill>
                <a:latin typeface="Segoe UI" panose="020B0502040204020203" pitchFamily="34" charset="0"/>
              </a:rPr>
              <a:t>网络连接</a:t>
            </a:r>
            <a:endParaRPr lang="en-US" altLang="zh-CN" sz="240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4" name="Picture 2" descr="Ryze Tech Tello Quadcopter CP.PT.00000252.01 B&amp;H Photo Video">
            <a:extLst>
              <a:ext uri="{FF2B5EF4-FFF2-40B4-BE49-F238E27FC236}">
                <a16:creationId xmlns:a16="http://schemas.microsoft.com/office/drawing/2014/main" id="{9E91FF7D-5211-C0EA-E546-86BFB567C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38" y="2633904"/>
            <a:ext cx="2237874" cy="223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模型 4" descr="Surface Pro - Burgundy">
                <a:extLst>
                  <a:ext uri="{FF2B5EF4-FFF2-40B4-BE49-F238E27FC236}">
                    <a16:creationId xmlns:a16="http://schemas.microsoft.com/office/drawing/2014/main" id="{CD4E110E-0ACD-824A-34E0-195E4DE4D8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4806395"/>
                  </p:ext>
                </p:extLst>
              </p:nvPr>
            </p:nvGraphicFramePr>
            <p:xfrm>
              <a:off x="5042067" y="1830316"/>
              <a:ext cx="3369923" cy="339475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369923" cy="3394758"/>
                    </a:xfrm>
                    <a:prstGeom prst="rect">
                      <a:avLst/>
                    </a:prstGeom>
                  </am3d:spPr>
                  <am3d:camera>
                    <am3d:pos x="0" y="0" z="70266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89516" d="1000000"/>
                    <am3d:preTrans dx="0" dy="-11729876" dz="-6720205"/>
                    <am3d:scale>
                      <am3d:sx n="1000000" d="1000000"/>
                      <am3d:sy n="1000000" d="1000000"/>
                      <am3d:sz n="1000000" d="1000000"/>
                    </am3d:scale>
                    <am3d:rot ax="1436840" ay="2390820" az="95309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8608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模型 4" descr="Surface Pro - Burgundy">
                <a:extLst>
                  <a:ext uri="{FF2B5EF4-FFF2-40B4-BE49-F238E27FC236}">
                    <a16:creationId xmlns:a16="http://schemas.microsoft.com/office/drawing/2014/main" id="{CD4E110E-0ACD-824A-34E0-195E4DE4D8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42067" y="1830316"/>
                <a:ext cx="3369923" cy="3394758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4" descr="ChatGpt标志logo-快图网-免费PNG图片免抠PNG高清背景素材库kuaipng.com">
            <a:extLst>
              <a:ext uri="{FF2B5EF4-FFF2-40B4-BE49-F238E27FC236}">
                <a16:creationId xmlns:a16="http://schemas.microsoft.com/office/drawing/2014/main" id="{3356CB0B-D434-3A7B-7750-09E0D7C07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667" y="2810258"/>
            <a:ext cx="1885166" cy="188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箭头: 左右 6">
            <a:extLst>
              <a:ext uri="{FF2B5EF4-FFF2-40B4-BE49-F238E27FC236}">
                <a16:creationId xmlns:a16="http://schemas.microsoft.com/office/drawing/2014/main" id="{0E77873D-55A0-FF86-0BFF-AC5741EC9052}"/>
              </a:ext>
            </a:extLst>
          </p:cNvPr>
          <p:cNvSpPr/>
          <p:nvPr/>
        </p:nvSpPr>
        <p:spPr>
          <a:xfrm>
            <a:off x="3681422" y="3429000"/>
            <a:ext cx="1150535" cy="529288"/>
          </a:xfrm>
          <a:prstGeom prst="left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左右 7">
            <a:extLst>
              <a:ext uri="{FF2B5EF4-FFF2-40B4-BE49-F238E27FC236}">
                <a16:creationId xmlns:a16="http://schemas.microsoft.com/office/drawing/2014/main" id="{4FC6B96D-7648-9A22-B73A-806CA3BA1CF4}"/>
              </a:ext>
            </a:extLst>
          </p:cNvPr>
          <p:cNvSpPr/>
          <p:nvPr/>
        </p:nvSpPr>
        <p:spPr>
          <a:xfrm>
            <a:off x="8169201" y="3488197"/>
            <a:ext cx="1150535" cy="529288"/>
          </a:xfrm>
          <a:prstGeom prst="left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5B4DF11-91A6-B598-B90B-DB65117C3941}"/>
              </a:ext>
            </a:extLst>
          </p:cNvPr>
          <p:cNvSpPr txBox="1"/>
          <p:nvPr/>
        </p:nvSpPr>
        <p:spPr>
          <a:xfrm>
            <a:off x="1355807" y="4695424"/>
            <a:ext cx="2684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IP</a:t>
            </a:r>
            <a:r>
              <a:rPr lang="zh-CN" altLang="en-US" dirty="0"/>
              <a:t>：</a:t>
            </a:r>
            <a:r>
              <a:rPr lang="en-US" altLang="zh-CN" dirty="0"/>
              <a:t>192.168.10.1</a:t>
            </a:r>
          </a:p>
          <a:p>
            <a:r>
              <a:rPr lang="en-US" altLang="zh-CN" dirty="0"/>
              <a:t>Stream Port = 11111</a:t>
            </a:r>
          </a:p>
          <a:p>
            <a:r>
              <a:rPr lang="en-US" altLang="zh-CN" dirty="0"/>
              <a:t>Control Port = 8889</a:t>
            </a:r>
          </a:p>
          <a:p>
            <a:r>
              <a:rPr lang="en-US" altLang="zh-CN" dirty="0"/>
              <a:t>State Port = 8890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A4C4BFF-9AA7-3E93-ED17-38E160B56999}"/>
              </a:ext>
            </a:extLst>
          </p:cNvPr>
          <p:cNvSpPr txBox="1"/>
          <p:nvPr/>
        </p:nvSpPr>
        <p:spPr>
          <a:xfrm>
            <a:off x="3921856" y="2875766"/>
            <a:ext cx="76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WiFi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BD190C7-54C8-1397-F43B-0A789D03BA48}"/>
              </a:ext>
            </a:extLst>
          </p:cNvPr>
          <p:cNvSpPr txBox="1"/>
          <p:nvPr/>
        </p:nvSpPr>
        <p:spPr>
          <a:xfrm>
            <a:off x="6343576" y="5456032"/>
            <a:ext cx="76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PC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A7359A5-2488-D148-BAEC-5715C7192D7B}"/>
              </a:ext>
            </a:extLst>
          </p:cNvPr>
          <p:cNvSpPr txBox="1"/>
          <p:nvPr/>
        </p:nvSpPr>
        <p:spPr>
          <a:xfrm>
            <a:off x="10158020" y="4695424"/>
            <a:ext cx="1036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Azure </a:t>
            </a:r>
            <a:r>
              <a:rPr lang="en-US" altLang="zh-CN" dirty="0" err="1"/>
              <a:t>OpenAI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EAF7EEC-E67A-B09A-A342-A9E2C0A970F8}"/>
              </a:ext>
            </a:extLst>
          </p:cNvPr>
          <p:cNvSpPr txBox="1"/>
          <p:nvPr/>
        </p:nvSpPr>
        <p:spPr>
          <a:xfrm>
            <a:off x="8260339" y="2880000"/>
            <a:ext cx="1317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Ethernet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6373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07281-172D-4490-8DCC-9FAC7E8BF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492" y="232207"/>
            <a:ext cx="9370290" cy="618548"/>
          </a:xfrm>
        </p:spPr>
        <p:txBody>
          <a:bodyPr>
            <a:normAutofit/>
          </a:bodyPr>
          <a:lstStyle/>
          <a:p>
            <a:r>
              <a:rPr lang="en-US" altLang="zh-CN" dirty="0"/>
              <a:t>3. Basics of Programming Tello Drones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41039AD-253D-F71A-321F-4323E3D1A07B}"/>
              </a:ext>
            </a:extLst>
          </p:cNvPr>
          <p:cNvSpPr txBox="1"/>
          <p:nvPr/>
        </p:nvSpPr>
        <p:spPr>
          <a:xfrm>
            <a:off x="4669901" y="1368289"/>
            <a:ext cx="28521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Tello </a:t>
            </a:r>
            <a:r>
              <a:rPr lang="zh-CN" altLang="en-US" sz="240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无人机控制</a:t>
            </a:r>
            <a:endParaRPr lang="en-US" altLang="zh-CN" sz="240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E02DA8-C6A5-49FC-5469-70D700E75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994" y="1973866"/>
            <a:ext cx="8384012" cy="385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11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07281-172D-4490-8DCC-9FAC7E8BF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492" y="232207"/>
            <a:ext cx="9370290" cy="618548"/>
          </a:xfrm>
        </p:spPr>
        <p:txBody>
          <a:bodyPr>
            <a:normAutofit/>
          </a:bodyPr>
          <a:lstStyle/>
          <a:p>
            <a:r>
              <a:rPr lang="en-US" altLang="zh-CN" dirty="0"/>
              <a:t>3. Basics of Programming Tello Drones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41039AD-253D-F71A-321F-4323E3D1A07B}"/>
              </a:ext>
            </a:extLst>
          </p:cNvPr>
          <p:cNvSpPr txBox="1"/>
          <p:nvPr/>
        </p:nvSpPr>
        <p:spPr>
          <a:xfrm>
            <a:off x="4060605" y="980138"/>
            <a:ext cx="4079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Tello </a:t>
            </a:r>
            <a:r>
              <a:rPr lang="zh-CN" altLang="en-US" sz="240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无人机编程</a:t>
            </a:r>
            <a:r>
              <a:rPr lang="en-US" altLang="zh-CN" sz="240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-Python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F634C8A-40B7-2BE9-7887-6C00D8F372E2}"/>
              </a:ext>
            </a:extLst>
          </p:cNvPr>
          <p:cNvSpPr txBox="1"/>
          <p:nvPr/>
        </p:nvSpPr>
        <p:spPr>
          <a:xfrm>
            <a:off x="707199" y="1571186"/>
            <a:ext cx="347830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# </a:t>
            </a:r>
            <a:r>
              <a:rPr lang="zh-CN" altLang="en-US" dirty="0"/>
              <a:t>引入</a:t>
            </a:r>
            <a:r>
              <a:rPr lang="en-US" altLang="zh-CN" dirty="0"/>
              <a:t> </a:t>
            </a:r>
            <a:r>
              <a:rPr lang="en-US" altLang="zh-CN" dirty="0" err="1"/>
              <a:t>djitellopy</a:t>
            </a:r>
            <a:r>
              <a:rPr lang="en-US" altLang="zh-CN" dirty="0"/>
              <a:t> </a:t>
            </a:r>
            <a:r>
              <a:rPr lang="zh-CN" altLang="en-US" dirty="0"/>
              <a:t>包</a:t>
            </a:r>
            <a:endParaRPr lang="en-US" altLang="zh-CN" dirty="0"/>
          </a:p>
          <a:p>
            <a:r>
              <a:rPr lang="en-US" altLang="zh-CN" dirty="0"/>
              <a:t>from </a:t>
            </a:r>
            <a:r>
              <a:rPr lang="en-US" altLang="zh-CN" dirty="0" err="1"/>
              <a:t>djitellopy</a:t>
            </a:r>
            <a:r>
              <a:rPr lang="en-US" altLang="zh-CN" dirty="0"/>
              <a:t> import </a:t>
            </a:r>
            <a:r>
              <a:rPr lang="en-US" altLang="zh-CN" dirty="0" err="1"/>
              <a:t>tello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# </a:t>
            </a:r>
            <a:r>
              <a:rPr lang="zh-CN" altLang="en-US" dirty="0"/>
              <a:t>连接无人机</a:t>
            </a:r>
            <a:endParaRPr lang="en-US" altLang="zh-CN" dirty="0"/>
          </a:p>
          <a:p>
            <a:r>
              <a:rPr lang="en-US" altLang="zh-CN" dirty="0"/>
              <a:t>me = </a:t>
            </a:r>
            <a:r>
              <a:rPr lang="en-US" altLang="zh-CN" dirty="0" err="1"/>
              <a:t>tello.Tello</a:t>
            </a:r>
            <a:r>
              <a:rPr lang="en-US" altLang="zh-CN" dirty="0"/>
              <a:t>()</a:t>
            </a:r>
          </a:p>
          <a:p>
            <a:r>
              <a:rPr lang="en-US" altLang="zh-CN" dirty="0" err="1"/>
              <a:t>me.connect</a:t>
            </a:r>
            <a:r>
              <a:rPr lang="en-US" altLang="zh-CN" dirty="0"/>
              <a:t>()</a:t>
            </a:r>
          </a:p>
          <a:p>
            <a:endParaRPr lang="en-US" altLang="zh-CN" dirty="0"/>
          </a:p>
          <a:p>
            <a:r>
              <a:rPr lang="en-US" altLang="zh-CN" dirty="0"/>
              <a:t># </a:t>
            </a:r>
            <a:r>
              <a:rPr lang="zh-CN" altLang="en-US" dirty="0"/>
              <a:t>显示无人机剩余电量</a:t>
            </a:r>
            <a:endParaRPr lang="en-US" altLang="zh-CN" dirty="0"/>
          </a:p>
          <a:p>
            <a:r>
              <a:rPr lang="en-US" altLang="zh-CN" dirty="0"/>
              <a:t>print(</a:t>
            </a:r>
            <a:r>
              <a:rPr lang="en-US" altLang="zh-CN" dirty="0" err="1"/>
              <a:t>me.get_battery</a:t>
            </a:r>
            <a:r>
              <a:rPr lang="en-US" altLang="zh-CN" dirty="0"/>
              <a:t>())</a:t>
            </a:r>
          </a:p>
          <a:p>
            <a:endParaRPr lang="en-US" altLang="zh-CN" dirty="0"/>
          </a:p>
          <a:p>
            <a:r>
              <a:rPr lang="en-US" altLang="zh-CN" dirty="0"/>
              <a:t># </a:t>
            </a:r>
            <a:r>
              <a:rPr lang="zh-CN" altLang="en-US" dirty="0"/>
              <a:t>控制无人机起飞</a:t>
            </a:r>
            <a:endParaRPr lang="en-US" altLang="zh-CN" dirty="0"/>
          </a:p>
          <a:p>
            <a:r>
              <a:rPr lang="en-US" altLang="zh-CN" dirty="0" err="1"/>
              <a:t>me.takeoff</a:t>
            </a:r>
            <a:r>
              <a:rPr lang="en-US" altLang="zh-CN" dirty="0"/>
              <a:t>()</a:t>
            </a:r>
          </a:p>
          <a:p>
            <a:endParaRPr lang="en-US" altLang="zh-CN" dirty="0"/>
          </a:p>
          <a:p>
            <a:r>
              <a:rPr lang="en-US" altLang="zh-CN" dirty="0"/>
              <a:t># </a:t>
            </a:r>
            <a:r>
              <a:rPr lang="zh-CN" altLang="en-US" dirty="0"/>
              <a:t>控制无人机降落</a:t>
            </a:r>
            <a:endParaRPr lang="en-US" altLang="zh-CN" dirty="0"/>
          </a:p>
          <a:p>
            <a:r>
              <a:rPr lang="en-US" altLang="zh-CN" dirty="0" err="1"/>
              <a:t>me.land</a:t>
            </a:r>
            <a:r>
              <a:rPr lang="en-US" altLang="zh-CN" dirty="0"/>
              <a:t>()</a:t>
            </a:r>
          </a:p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894FAA8-77DF-91A0-60DA-57802E95D426}"/>
              </a:ext>
            </a:extLst>
          </p:cNvPr>
          <p:cNvSpPr txBox="1"/>
          <p:nvPr/>
        </p:nvSpPr>
        <p:spPr>
          <a:xfrm>
            <a:off x="4366420" y="1571186"/>
            <a:ext cx="364007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# </a:t>
            </a:r>
            <a:r>
              <a:rPr lang="zh-CN" altLang="en-US" dirty="0"/>
              <a:t>控制无人机悬停</a:t>
            </a:r>
            <a:endParaRPr lang="en-US" altLang="zh-CN" dirty="0"/>
          </a:p>
          <a:p>
            <a:r>
              <a:rPr lang="en-US" altLang="zh-CN" dirty="0" err="1"/>
              <a:t>me.send_rc_control</a:t>
            </a:r>
            <a:r>
              <a:rPr lang="en-US" altLang="zh-CN" dirty="0"/>
              <a:t>(0, 0, 0, 0)</a:t>
            </a:r>
          </a:p>
          <a:p>
            <a:endParaRPr lang="en-US" altLang="zh-CN" dirty="0"/>
          </a:p>
          <a:p>
            <a:r>
              <a:rPr lang="en-US" altLang="zh-CN" dirty="0"/>
              <a:t># </a:t>
            </a:r>
            <a:r>
              <a:rPr lang="zh-CN" altLang="en-US" dirty="0"/>
              <a:t>以</a:t>
            </a:r>
            <a:r>
              <a:rPr lang="en-US" altLang="zh-CN" dirty="0"/>
              <a:t>5cm/s</a:t>
            </a:r>
            <a:r>
              <a:rPr lang="zh-CN" altLang="en-US" dirty="0"/>
              <a:t>的速度左移</a:t>
            </a:r>
            <a:endParaRPr lang="en-US" altLang="zh-CN" dirty="0"/>
          </a:p>
          <a:p>
            <a:r>
              <a:rPr lang="en-US" altLang="zh-CN" dirty="0" err="1"/>
              <a:t>me.send_rc_control</a:t>
            </a:r>
            <a:r>
              <a:rPr lang="en-US" altLang="zh-CN" dirty="0"/>
              <a:t>(5, 0, 0, 0)</a:t>
            </a:r>
          </a:p>
          <a:p>
            <a:endParaRPr lang="en-US" altLang="zh-CN" dirty="0"/>
          </a:p>
          <a:p>
            <a:r>
              <a:rPr lang="en-US" altLang="zh-CN" dirty="0"/>
              <a:t># </a:t>
            </a:r>
            <a:r>
              <a:rPr lang="zh-CN" altLang="en-US" dirty="0"/>
              <a:t>以</a:t>
            </a:r>
            <a:r>
              <a:rPr lang="en-US" altLang="zh-CN" dirty="0"/>
              <a:t>5cm/s</a:t>
            </a:r>
            <a:r>
              <a:rPr lang="zh-CN" altLang="en-US" dirty="0"/>
              <a:t>的速度右移</a:t>
            </a:r>
            <a:endParaRPr lang="en-US" altLang="zh-CN" dirty="0"/>
          </a:p>
          <a:p>
            <a:r>
              <a:rPr lang="en-US" altLang="zh-CN" dirty="0" err="1"/>
              <a:t>me.send_rc_control</a:t>
            </a:r>
            <a:r>
              <a:rPr lang="en-US" altLang="zh-CN" dirty="0"/>
              <a:t>(-5, 0, 0, 0)</a:t>
            </a:r>
          </a:p>
          <a:p>
            <a:endParaRPr lang="en-US" altLang="zh-CN" dirty="0"/>
          </a:p>
          <a:p>
            <a:r>
              <a:rPr lang="en-US" altLang="zh-CN" dirty="0"/>
              <a:t># </a:t>
            </a:r>
            <a:r>
              <a:rPr lang="zh-CN" altLang="en-US" dirty="0"/>
              <a:t>以</a:t>
            </a:r>
            <a:r>
              <a:rPr lang="en-US" altLang="zh-CN" dirty="0"/>
              <a:t>5cm/s</a:t>
            </a:r>
            <a:r>
              <a:rPr lang="zh-CN" altLang="en-US" dirty="0"/>
              <a:t>的速度前进</a:t>
            </a:r>
            <a:endParaRPr lang="en-US" altLang="zh-CN" dirty="0"/>
          </a:p>
          <a:p>
            <a:r>
              <a:rPr lang="en-US" altLang="zh-CN" dirty="0" err="1"/>
              <a:t>me.send_rc_control</a:t>
            </a:r>
            <a:r>
              <a:rPr lang="en-US" altLang="zh-CN" dirty="0"/>
              <a:t>(0, 5, 0, 0)</a:t>
            </a:r>
          </a:p>
          <a:p>
            <a:endParaRPr lang="en-US" altLang="zh-CN" dirty="0"/>
          </a:p>
          <a:p>
            <a:r>
              <a:rPr lang="en-US" altLang="zh-CN" dirty="0"/>
              <a:t># </a:t>
            </a:r>
            <a:r>
              <a:rPr lang="zh-CN" altLang="en-US" dirty="0"/>
              <a:t>以</a:t>
            </a:r>
            <a:r>
              <a:rPr lang="en-US" altLang="zh-CN" dirty="0"/>
              <a:t>5cm/s</a:t>
            </a:r>
            <a:r>
              <a:rPr lang="zh-CN" altLang="en-US" dirty="0"/>
              <a:t>的速度后退</a:t>
            </a:r>
            <a:endParaRPr lang="en-US" altLang="zh-CN" dirty="0"/>
          </a:p>
          <a:p>
            <a:r>
              <a:rPr lang="en-US" altLang="zh-CN" dirty="0" err="1"/>
              <a:t>me.send_rc_control</a:t>
            </a:r>
            <a:r>
              <a:rPr lang="en-US" altLang="zh-CN" dirty="0"/>
              <a:t>(0, -5, 0, 0)</a:t>
            </a:r>
          </a:p>
          <a:p>
            <a:endParaRPr lang="en-US" altLang="zh-CN" dirty="0"/>
          </a:p>
          <a:p>
            <a:r>
              <a:rPr lang="en-US" altLang="zh-CN" dirty="0"/>
              <a:t># </a:t>
            </a:r>
            <a:r>
              <a:rPr lang="zh-CN" altLang="en-US" dirty="0"/>
              <a:t>以</a:t>
            </a:r>
            <a:r>
              <a:rPr lang="en-US" altLang="zh-CN" dirty="0"/>
              <a:t>5cm/s</a:t>
            </a:r>
            <a:r>
              <a:rPr lang="zh-CN" altLang="en-US" dirty="0"/>
              <a:t>的速度上升</a:t>
            </a:r>
            <a:r>
              <a:rPr lang="en-US" altLang="zh-CN" dirty="0" err="1"/>
              <a:t>me.send_rc_control</a:t>
            </a:r>
            <a:r>
              <a:rPr lang="en-US" altLang="zh-CN" dirty="0"/>
              <a:t>(0, 0, 5, 0)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DC52CBF-00BE-A4FC-3798-4CCDD8494CE1}"/>
              </a:ext>
            </a:extLst>
          </p:cNvPr>
          <p:cNvSpPr txBox="1"/>
          <p:nvPr/>
        </p:nvSpPr>
        <p:spPr>
          <a:xfrm>
            <a:off x="8283995" y="1571187"/>
            <a:ext cx="347851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# </a:t>
            </a:r>
            <a:r>
              <a:rPr lang="zh-CN" altLang="en-US" dirty="0"/>
              <a:t>以</a:t>
            </a:r>
            <a:r>
              <a:rPr lang="en-US" altLang="zh-CN" dirty="0"/>
              <a:t>5cm/s</a:t>
            </a:r>
            <a:r>
              <a:rPr lang="zh-CN" altLang="en-US" dirty="0"/>
              <a:t>的速度下降</a:t>
            </a:r>
            <a:r>
              <a:rPr lang="en-US" altLang="zh-CN" dirty="0" err="1"/>
              <a:t>me.send_rc_control</a:t>
            </a:r>
            <a:r>
              <a:rPr lang="en-US" altLang="zh-CN" dirty="0"/>
              <a:t>(0, 0, -5, 0)</a:t>
            </a:r>
          </a:p>
          <a:p>
            <a:endParaRPr lang="en-US" altLang="zh-CN" dirty="0"/>
          </a:p>
          <a:p>
            <a:r>
              <a:rPr lang="en-US" altLang="zh-CN" dirty="0"/>
              <a:t>#  </a:t>
            </a:r>
            <a:r>
              <a:rPr lang="zh-CN" altLang="en-US" dirty="0"/>
              <a:t>以</a:t>
            </a:r>
            <a:r>
              <a:rPr lang="en-US" altLang="zh-CN" dirty="0"/>
              <a:t>5°/s</a:t>
            </a:r>
            <a:r>
              <a:rPr lang="zh-CN" altLang="en-US" dirty="0"/>
              <a:t>的速度顺时针转</a:t>
            </a:r>
            <a:endParaRPr lang="en-US" altLang="zh-CN" dirty="0"/>
          </a:p>
          <a:p>
            <a:r>
              <a:rPr lang="en-US" altLang="zh-CN" dirty="0" err="1"/>
              <a:t>me.send_rc_control</a:t>
            </a:r>
            <a:r>
              <a:rPr lang="en-US" altLang="zh-CN" dirty="0"/>
              <a:t>(0, 0, 0, 5)</a:t>
            </a:r>
          </a:p>
          <a:p>
            <a:endParaRPr lang="en-US" altLang="zh-CN" dirty="0"/>
          </a:p>
          <a:p>
            <a:r>
              <a:rPr lang="en-US" altLang="zh-CN" dirty="0"/>
              <a:t>#  </a:t>
            </a:r>
            <a:r>
              <a:rPr lang="zh-CN" altLang="en-US" dirty="0"/>
              <a:t>以</a:t>
            </a:r>
            <a:r>
              <a:rPr lang="en-US" altLang="zh-CN" dirty="0"/>
              <a:t>5°/s</a:t>
            </a:r>
            <a:r>
              <a:rPr lang="zh-CN" altLang="en-US" dirty="0"/>
              <a:t>的速度逆时针转</a:t>
            </a:r>
            <a:endParaRPr lang="en-US" altLang="zh-CN" dirty="0"/>
          </a:p>
          <a:p>
            <a:r>
              <a:rPr lang="en-US" altLang="zh-CN" dirty="0" err="1"/>
              <a:t>me.send_rc_control</a:t>
            </a:r>
            <a:r>
              <a:rPr lang="en-US" altLang="zh-CN" dirty="0"/>
              <a:t>(0, 0, 0, -5)</a:t>
            </a:r>
          </a:p>
          <a:p>
            <a:endParaRPr lang="en-US" altLang="zh-CN" dirty="0"/>
          </a:p>
          <a:p>
            <a:r>
              <a:rPr lang="en-US" altLang="zh-CN" dirty="0"/>
              <a:t>#  </a:t>
            </a:r>
            <a:r>
              <a:rPr lang="zh-CN" altLang="en-US" dirty="0"/>
              <a:t>向左空翻</a:t>
            </a:r>
            <a:endParaRPr lang="en-US" altLang="zh-CN" dirty="0"/>
          </a:p>
          <a:p>
            <a:r>
              <a:rPr lang="en-US" altLang="zh-CN" dirty="0" err="1"/>
              <a:t>me.flip_left</a:t>
            </a:r>
            <a:r>
              <a:rPr lang="en-US" altLang="zh-CN" dirty="0"/>
              <a:t>()</a:t>
            </a:r>
          </a:p>
          <a:p>
            <a:endParaRPr lang="en-US" altLang="zh-CN" dirty="0"/>
          </a:p>
          <a:p>
            <a:r>
              <a:rPr lang="en-US" altLang="zh-CN" dirty="0"/>
              <a:t>#  </a:t>
            </a:r>
            <a:r>
              <a:rPr lang="zh-CN" altLang="en-US" dirty="0"/>
              <a:t>向右空翻</a:t>
            </a:r>
            <a:endParaRPr lang="en-US" altLang="zh-CN" dirty="0"/>
          </a:p>
          <a:p>
            <a:r>
              <a:rPr lang="en-US" altLang="zh-CN" dirty="0" err="1"/>
              <a:t>me.flip_right</a:t>
            </a:r>
            <a:r>
              <a:rPr lang="en-US" altLang="zh-CN" dirty="0"/>
              <a:t>()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07625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1710</TotalTime>
  <Words>1208</Words>
  <Application>Microsoft Office PowerPoint</Application>
  <PresentationFormat>宽屏</PresentationFormat>
  <Paragraphs>113</Paragraphs>
  <Slides>14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4" baseType="lpstr">
      <vt:lpstr>Gilroy</vt:lpstr>
      <vt:lpstr>SFMono-Regular</vt:lpstr>
      <vt:lpstr>system-ui</vt:lpstr>
      <vt:lpstr>等线</vt:lpstr>
      <vt:lpstr>等线 Light</vt:lpstr>
      <vt:lpstr>思源黑体 CN Heavy</vt:lpstr>
      <vt:lpstr>微软雅黑</vt:lpstr>
      <vt:lpstr>Arial</vt:lpstr>
      <vt:lpstr>Segoe UI</vt:lpstr>
      <vt:lpstr>Office 主题​​</vt:lpstr>
      <vt:lpstr>PowerPoint 演示文稿</vt:lpstr>
      <vt:lpstr>PowerPoint 演示文稿</vt:lpstr>
      <vt:lpstr>Agenda</vt:lpstr>
      <vt:lpstr>1. Introduction to Azure OpenAI Services</vt:lpstr>
      <vt:lpstr>2. Design Principles for ChatGPT-based Robotics</vt:lpstr>
      <vt:lpstr>2. Design Principles for ChatGPT-based Robotics</vt:lpstr>
      <vt:lpstr>3. Basics of Programming Tello Drones</vt:lpstr>
      <vt:lpstr>3. Basics of Programming Tello Drones</vt:lpstr>
      <vt:lpstr>3. Basics of Programming Tello Drones</vt:lpstr>
      <vt:lpstr>4. Prompt Engineering for Device Programming</vt:lpstr>
      <vt:lpstr>6. Demo</vt:lpstr>
      <vt:lpstr>7. Resources</vt:lpstr>
      <vt:lpstr>7. My Projects on hackster.io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 Jophe</dc:creator>
  <cp:lastModifiedBy>Shi Jiong</cp:lastModifiedBy>
  <cp:revision>90</cp:revision>
  <dcterms:created xsi:type="dcterms:W3CDTF">2020-05-27T12:37:44Z</dcterms:created>
  <dcterms:modified xsi:type="dcterms:W3CDTF">2023-05-02T01:54:11Z</dcterms:modified>
</cp:coreProperties>
</file>